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585" r:id="rId2"/>
    <p:sldId id="586" r:id="rId3"/>
  </p:sldIdLst>
  <p:sldSz cx="9144000" cy="6858000" type="screen4x3"/>
  <p:notesSz cx="7010400" cy="9236075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A0000"/>
    <a:srgbClr val="BECEE8"/>
    <a:srgbClr val="CAD7EC"/>
    <a:srgbClr val="85A4D4"/>
    <a:srgbClr val="FFF5D9"/>
    <a:srgbClr val="C6AB96"/>
    <a:srgbClr val="F5D8BC"/>
    <a:srgbClr val="928066"/>
    <a:srgbClr val="ECD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1" autoAdjust="0"/>
    <p:restoredTop sz="64921" autoAdjust="0"/>
  </p:normalViewPr>
  <p:slideViewPr>
    <p:cSldViewPr>
      <p:cViewPr>
        <p:scale>
          <a:sx n="66" d="100"/>
          <a:sy n="66" d="100"/>
        </p:scale>
        <p:origin x="-159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DC57E55-86F0-4701-A2B1-20ED920C5CCB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B20DCD4-EEEA-4E7A-9C9C-A80C5890D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8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Compared to coal energy, nuclear power and hydroelectricity, sun and wind power are very expensive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Electricity needs are highest in the winter so a reliable energy source is needed to do the heavy lifting – in Germany, that energy is coal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“Energy poverty” is a new phrase to describe Germans who cannot afford to pay their electricity bills 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For solar energy, you need additional resources like highly purified silicon, phosphorus, boron, titanium dioxide and other complex compounds.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For something to be cheap and plentiful, every part of the process must be low-cost and plentiful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For wind energy, you need high-performance compounds to make turbines and rare earth metal neodymium to make special magnets.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Germany has spent tens of billions of dollars on solar panels and windmills, but coal use has not decreased – it’s increased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Germany is the world’s leader in renewables where wind and solar energy production is erratic – higher in the summer, lower in the winter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In the world, there is not one free-standing solar or wind power plant. All of them require backup, typically fossil fuel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It takes a lot of resources to collect sun and wind energy, and even more resources to make them available as needed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Less than 10% of Germany’s energy is generated by solar and wind</a:t>
            </a:r>
          </a:p>
          <a:p>
            <a:pPr marL="174056" indent="-174056" defTabSz="928299">
              <a:buFont typeface="Arial" panose="020B0604020202020204" pitchFamily="34" charset="0"/>
              <a:buChar char="•"/>
            </a:pPr>
            <a:r>
              <a:rPr lang="en-US" dirty="0"/>
              <a:t>Sun and wind are free, clean and don’t product CO2 emissions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Solar and wind together provide just 2% of the world’s energy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Sun and wind energy are weak (“dilute”) and unreliable (“intermittent”)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Switching between solar, wind and coal to maintain a steady energy source is costly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The sun and wind are free, but the process to turn them into energy if far from free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The sun doesn’t shine all the time and the wind doesn’t blow all the time, so you need to store that energy for later use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There’s no free lunch and there’s no free energy – including solar and wind energy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Unlike coal and oil, the sun and wind don’t produce much energy, so you have to add additional resources 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You can store oil in a tank, but there is no mass storage system for sun and wind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DCD4-EEEA-4E7A-9C9C-A80C5890D6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94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Compared to coal energy, nuclear power and hydroelectricity, sun and wind power are very expensive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Electricity needs are highest in the winter so a reliable energy source is needed to do the heavy lifting – in Germany, that energy is coal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“Energy poverty” is a new phrase to describe Germans who cannot afford to pay their electricity bills 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For solar energy, you need additional resources like highly purified silicon, phosphorus, boron, titanium dioxide and other complex compounds.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For something to be cheap and plentiful, every part of the process must be low-cost and plentiful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For wind energy, you need high-performance compounds to make turbines and rare earth metal neodymium to make special magnets.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Germany has spent tens of billions of dollars on solar panels and windmills, but coal use has not decreased – it’s increased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Germany is the world’s leader in renewables where wind and solar energy production is erratic – higher in the summer, lower in the winter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In the world, there is not one free-standing solar or wind power plant. All of them require backup, typically fossil fuel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It takes a lot of resources to collect sun and wind energy, and even more resources to make them available as needed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Less than 10% of Germany’s energy is generated by solar and wind</a:t>
            </a:r>
          </a:p>
          <a:p>
            <a:pPr marL="174056" indent="-174056" defTabSz="928299">
              <a:buFont typeface="Arial" panose="020B0604020202020204" pitchFamily="34" charset="0"/>
              <a:buChar char="•"/>
            </a:pPr>
            <a:r>
              <a:rPr lang="en-US" dirty="0"/>
              <a:t>Sun and wind are free, clean and don’t product CO2 emissions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Solar and wind together provide just 2% of the world’s energy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Sun and wind energy are weak (“dilute”) and unreliable (“intermittent”)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Switching between solar, wind and coal to maintain a steady energy source is costly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The sun and wind are free, but the process to turn them into energy if far from free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The sun doesn’t shine all the time and the wind doesn’t blow all the time, so you need to store that energy for later use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There’s no free lunch and there’s no free energy – including solar and wind energy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Unlike coal and oil, the sun and wind don’t produce much energy, so you have to add additional resources </a:t>
            </a:r>
          </a:p>
          <a:p>
            <a:pPr marL="174056" indent="-174056">
              <a:buFont typeface="Arial" panose="020B0604020202020204" pitchFamily="34" charset="0"/>
              <a:buChar char="•"/>
            </a:pPr>
            <a:r>
              <a:rPr lang="en-US" dirty="0"/>
              <a:t>You can store oil in a tank, but there is no mass storage system for sun and wind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DCD4-EEEA-4E7A-9C9C-A80C5890D6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9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EF24-0A4D-48EC-8F46-1C892C90F781}" type="datetime1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b"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7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1C55-DCB3-42A6-9D4A-EA7F2AEFB63A}" type="datetime1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5138-602E-40AD-8460-FB81047FAE2A}" type="datetime1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farm4.static.flickr.com/3602/3369169943_3b2e1bb17d_o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59" r="4149" b="23879"/>
          <a:stretch/>
        </p:blipFill>
        <p:spPr bwMode="auto">
          <a:xfrm rot="16200000">
            <a:off x="1127126" y="-1165223"/>
            <a:ext cx="6877050" cy="916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1FA-A521-4135-8C13-A801207BF39F}" type="datetime1">
              <a:rPr lang="en-US" smtClean="0"/>
              <a:t>6/13/2017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19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BA33C-732F-457C-B758-4DF354D169D7}" type="datetime1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1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1A10-DE8F-45E7-8734-2E6C4CD706A8}" type="datetime1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3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DDE9-0CCF-4FFF-B6D0-465FC38CB25B}" type="datetime1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5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5B00-5F77-41B4-AE96-A834DB006C19}" type="datetime1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5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21EA-C2BA-42B2-83D9-0FFE2BD98A92}" type="datetime1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4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6DB3-A236-4894-8A72-0AB5D4031A5A}" type="datetime1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1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C41C-F086-47A9-A522-DF7952FC718B}" type="datetime1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62053-F8E4-4DFC-ACC2-E0C9E43ABDDD}" type="datetime1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2011, Bruce Gabrielle. www.speakingppt.com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03A5D-4E76-45EB-86AD-3EE3E236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18364" y="228600"/>
            <a:ext cx="8731806" cy="6461413"/>
          </a:xfrm>
          <a:prstGeom prst="roundRect">
            <a:avLst>
              <a:gd name="adj" fmla="val 49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rebuchet MS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57598"/>
              </p:ext>
            </p:extLst>
          </p:nvPr>
        </p:nvGraphicFramePr>
        <p:xfrm>
          <a:off x="504371" y="1213880"/>
          <a:ext cx="8182429" cy="5339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5029"/>
                <a:gridCol w="5867400"/>
              </a:tblGrid>
              <a:tr h="1334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Above Water Argument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1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4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Above Water Argument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2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4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Above Water Argument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3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4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Above Water Argument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4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1332171"/>
            <a:ext cx="2133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Topic1</a:t>
            </a:r>
            <a:endParaRPr lang="en-US" sz="2000" b="1" dirty="0">
              <a:solidFill>
                <a:sysClr val="windowText" lastClr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886" y="2669300"/>
            <a:ext cx="2133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Topic2</a:t>
            </a:r>
            <a:endParaRPr lang="en-US" sz="2000" b="1" dirty="0">
              <a:solidFill>
                <a:sysClr val="windowText" lastClr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72" y="4006429"/>
            <a:ext cx="2133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Topic3</a:t>
            </a:r>
            <a:endParaRPr lang="en-US" sz="2000" b="1" dirty="0">
              <a:solidFill>
                <a:sysClr val="windowText" lastClr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5370771"/>
            <a:ext cx="2133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Topic4</a:t>
            </a:r>
            <a:endParaRPr lang="en-US" sz="2000" b="1" dirty="0">
              <a:solidFill>
                <a:sysClr val="windowText" lastClr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4372" y="312003"/>
            <a:ext cx="8445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lang="en-US" sz="4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18364" y="228600"/>
            <a:ext cx="8731806" cy="6461413"/>
          </a:xfrm>
          <a:prstGeom prst="roundRect">
            <a:avLst>
              <a:gd name="adj" fmla="val 496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rebuchet MS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753457"/>
              </p:ext>
            </p:extLst>
          </p:nvPr>
        </p:nvGraphicFramePr>
        <p:xfrm>
          <a:off x="504371" y="1213880"/>
          <a:ext cx="8182429" cy="5339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5029"/>
                <a:gridCol w="5867400"/>
              </a:tblGrid>
              <a:tr h="1334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Above Water Argument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1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4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Above Water Argument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2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4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Above Water Argument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3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48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Above Water Argument</a:t>
                      </a: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4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1332171"/>
            <a:ext cx="2133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Topic1</a:t>
            </a:r>
            <a:endParaRPr lang="en-US" sz="2000" b="1" dirty="0">
              <a:solidFill>
                <a:sysClr val="windowText" lastClr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886" y="2669300"/>
            <a:ext cx="2133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Topic2</a:t>
            </a:r>
            <a:endParaRPr lang="en-US" sz="2000" b="1" dirty="0">
              <a:solidFill>
                <a:sysClr val="windowText" lastClr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72" y="4006429"/>
            <a:ext cx="2133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Topic3</a:t>
            </a:r>
            <a:endParaRPr lang="en-US" sz="2000" b="1" dirty="0">
              <a:solidFill>
                <a:sysClr val="windowText" lastClr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5370771"/>
            <a:ext cx="2133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Topic4</a:t>
            </a:r>
            <a:endParaRPr lang="en-US" sz="2000" b="1" dirty="0">
              <a:solidFill>
                <a:sysClr val="windowText" lastClr="00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4372" y="312003"/>
            <a:ext cx="8445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lang="en-US" sz="4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24112</TotalTime>
  <Words>820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Insights 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bruceg</dc:creator>
  <cp:lastModifiedBy>Speaking-PPT</cp:lastModifiedBy>
  <cp:revision>466</cp:revision>
  <cp:lastPrinted>2017-06-13T01:25:14Z</cp:lastPrinted>
  <dcterms:created xsi:type="dcterms:W3CDTF">2011-08-05T17:38:46Z</dcterms:created>
  <dcterms:modified xsi:type="dcterms:W3CDTF">2017-06-14T04:43:29Z</dcterms:modified>
</cp:coreProperties>
</file>