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15" autoAdjust="0"/>
  </p:normalViewPr>
  <p:slideViewPr>
    <p:cSldViewPr>
      <p:cViewPr varScale="1">
        <p:scale>
          <a:sx n="59" d="100"/>
          <a:sy n="59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171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Important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Web-based access</c:v>
                </c:pt>
                <c:pt idx="1">
                  <c:v>Vendor support</c:v>
                </c:pt>
                <c:pt idx="2">
                  <c:v>Spam filtering</c:v>
                </c:pt>
                <c:pt idx="3">
                  <c:v>Secure access</c:v>
                </c:pt>
                <c:pt idx="4">
                  <c:v>Mobile access</c:v>
                </c:pt>
                <c:pt idx="5">
                  <c:v>Low cost</c:v>
                </c:pt>
                <c:pt idx="6">
                  <c:v>Email storage</c:v>
                </c:pt>
                <c:pt idx="7">
                  <c:v>Easy to use</c:v>
                </c:pt>
                <c:pt idx="8">
                  <c:v>Ease of setup</c:v>
                </c:pt>
                <c:pt idx="9">
                  <c:v>Customer Interface</c:v>
                </c:pt>
                <c:pt idx="10">
                  <c:v>Brand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43</c:v>
                </c:pt>
                <c:pt idx="1">
                  <c:v>58</c:v>
                </c:pt>
                <c:pt idx="2">
                  <c:v>64</c:v>
                </c:pt>
                <c:pt idx="3">
                  <c:v>65</c:v>
                </c:pt>
                <c:pt idx="4">
                  <c:v>77</c:v>
                </c:pt>
                <c:pt idx="5">
                  <c:v>40</c:v>
                </c:pt>
                <c:pt idx="6">
                  <c:v>74</c:v>
                </c:pt>
                <c:pt idx="7">
                  <c:v>51</c:v>
                </c:pt>
                <c:pt idx="8">
                  <c:v>69</c:v>
                </c:pt>
                <c:pt idx="9">
                  <c:v>19</c:v>
                </c:pt>
                <c:pt idx="10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936256"/>
        <c:axId val="153937792"/>
      </c:barChart>
      <c:catAx>
        <c:axId val="153936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3937792"/>
        <c:crosses val="autoZero"/>
        <c:auto val="1"/>
        <c:lblAlgn val="ctr"/>
        <c:lblOffset val="100"/>
        <c:noMultiLvlLbl val="0"/>
      </c:catAx>
      <c:valAx>
        <c:axId val="153937792"/>
        <c:scaling>
          <c:orientation val="minMax"/>
          <c:max val="8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3936256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Seattle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100</c:v>
                </c:pt>
                <c:pt idx="1">
                  <c:v>90</c:v>
                </c:pt>
                <c:pt idx="2">
                  <c:v>85</c:v>
                </c:pt>
                <c:pt idx="3">
                  <c:v>110</c:v>
                </c:pt>
                <c:pt idx="4">
                  <c:v>195</c:v>
                </c:pt>
                <c:pt idx="5">
                  <c:v>90</c:v>
                </c:pt>
                <c:pt idx="6">
                  <c:v>75</c:v>
                </c:pt>
                <c:pt idx="7">
                  <c:v>80</c:v>
                </c:pt>
                <c:pt idx="8">
                  <c:v>180</c:v>
                </c:pt>
                <c:pt idx="9">
                  <c:v>100</c:v>
                </c:pt>
                <c:pt idx="10">
                  <c:v>90</c:v>
                </c:pt>
                <c:pt idx="11">
                  <c:v>110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Chicago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145</c:v>
                </c:pt>
                <c:pt idx="1">
                  <c:v>160</c:v>
                </c:pt>
                <c:pt idx="2">
                  <c:v>155</c:v>
                </c:pt>
                <c:pt idx="3">
                  <c:v>170</c:v>
                </c:pt>
                <c:pt idx="4">
                  <c:v>180</c:v>
                </c:pt>
                <c:pt idx="5">
                  <c:v>125</c:v>
                </c:pt>
                <c:pt idx="6">
                  <c:v>115</c:v>
                </c:pt>
                <c:pt idx="7">
                  <c:v>130</c:v>
                </c:pt>
                <c:pt idx="8">
                  <c:v>160</c:v>
                </c:pt>
                <c:pt idx="9">
                  <c:v>150</c:v>
                </c:pt>
                <c:pt idx="10">
                  <c:v>145</c:v>
                </c:pt>
                <c:pt idx="11">
                  <c:v>160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New York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200</c:v>
                </c:pt>
                <c:pt idx="1">
                  <c:v>225</c:v>
                </c:pt>
                <c:pt idx="2">
                  <c:v>205</c:v>
                </c:pt>
                <c:pt idx="3">
                  <c:v>215</c:v>
                </c:pt>
                <c:pt idx="4">
                  <c:v>230</c:v>
                </c:pt>
                <c:pt idx="5">
                  <c:v>210</c:v>
                </c:pt>
                <c:pt idx="6">
                  <c:v>190</c:v>
                </c:pt>
                <c:pt idx="7">
                  <c:v>175</c:v>
                </c:pt>
                <c:pt idx="8">
                  <c:v>220</c:v>
                </c:pt>
                <c:pt idx="9">
                  <c:v>200</c:v>
                </c:pt>
                <c:pt idx="10">
                  <c:v>215</c:v>
                </c:pt>
                <c:pt idx="11">
                  <c:v>210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Los Angeles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165</c:v>
                </c:pt>
                <c:pt idx="1">
                  <c:v>150</c:v>
                </c:pt>
                <c:pt idx="2">
                  <c:v>160</c:v>
                </c:pt>
                <c:pt idx="3">
                  <c:v>190</c:v>
                </c:pt>
                <c:pt idx="4">
                  <c:v>200</c:v>
                </c:pt>
                <c:pt idx="5">
                  <c:v>140</c:v>
                </c:pt>
                <c:pt idx="6">
                  <c:v>100</c:v>
                </c:pt>
                <c:pt idx="7">
                  <c:v>120</c:v>
                </c:pt>
                <c:pt idx="8">
                  <c:v>145</c:v>
                </c:pt>
                <c:pt idx="9">
                  <c:v>150</c:v>
                </c:pt>
                <c:pt idx="10">
                  <c:v>160</c:v>
                </c:pt>
                <c:pt idx="11">
                  <c:v>175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00896"/>
        <c:axId val="187565184"/>
      </c:lineChart>
      <c:catAx>
        <c:axId val="155200896"/>
        <c:scaling>
          <c:orientation val="minMax"/>
        </c:scaling>
        <c:delete val="0"/>
        <c:axPos val="b"/>
        <c:majorTickMark val="out"/>
        <c:minorTickMark val="none"/>
        <c:tickLblPos val="nextTo"/>
        <c:crossAx val="187565184"/>
        <c:crosses val="autoZero"/>
        <c:auto val="1"/>
        <c:lblAlgn val="ctr"/>
        <c:lblOffset val="100"/>
        <c:noMultiLvlLbl val="0"/>
      </c:catAx>
      <c:valAx>
        <c:axId val="187565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200896"/>
        <c:crosses val="autoZero"/>
        <c:crossBetween val="between"/>
        <c:majorUnit val="25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Sheet1!$A$2:$A$9</c:f>
              <c:strCache>
                <c:ptCount val="8"/>
                <c:pt idx="0">
                  <c:v>N. America</c:v>
                </c:pt>
                <c:pt idx="1">
                  <c:v>APAC</c:v>
                </c:pt>
                <c:pt idx="2">
                  <c:v>W. Europe</c:v>
                </c:pt>
                <c:pt idx="3">
                  <c:v>Japan</c:v>
                </c:pt>
                <c:pt idx="4">
                  <c:v>S. America</c:v>
                </c:pt>
                <c:pt idx="5">
                  <c:v>E. Europe</c:v>
                </c:pt>
                <c:pt idx="6">
                  <c:v>China</c:v>
                </c:pt>
                <c:pt idx="7">
                  <c:v>India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0.42</c:v>
                </c:pt>
                <c:pt idx="1">
                  <c:v>0.16</c:v>
                </c:pt>
                <c:pt idx="2">
                  <c:v>0.12</c:v>
                </c:pt>
                <c:pt idx="3">
                  <c:v>0.09</c:v>
                </c:pt>
                <c:pt idx="4">
                  <c:v>0.08</c:v>
                </c:pt>
                <c:pt idx="5">
                  <c:v>0.06</c:v>
                </c:pt>
                <c:pt idx="6">
                  <c:v>0.05</c:v>
                </c:pt>
                <c:pt idx="7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5D83B-D7D9-4DDC-84AE-47EAC1FF760B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58BFA-D574-4AF8-BA1B-17E658261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0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err="1" smtClean="0"/>
              <a:t>Mumblers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Remove</a:t>
            </a:r>
            <a:r>
              <a:rPr lang="en-US" baseline="0" dirty="0" smtClean="0"/>
              <a:t> gridlines (select + delete)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Y-axis font smaller and more grey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Y-axis fewer increments (right click – Format Axis – Axis Options – Major Unit)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Y-axis remove trailing zeroes (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. 10.0%)  - Format Axis – Number – Category: (Number or Decimal) – Decimal Places: 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X-axis font smaller and more grey (ONLY IF IT’S AN ORDINAL SCALE)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// Chunking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Reduce the gap width between bars – right click any bar – Format Data Series – Gap Width reduce to 30% to 50%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Sort data (NOT ALPHABETICAL)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// Picture &amp; Wallpaper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Turn all the bars grey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Highlight the important bars with darker color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If possible, move the important bars further to the left and higher on the slide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// Split-Attention Effect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Don’t make bars unnecessarily long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Consider deleting</a:t>
            </a:r>
            <a:r>
              <a:rPr lang="en-US" baseline="0" dirty="0" smtClean="0"/>
              <a:t> the y-axis and adding the data labels directly onto the bars (right click – Add data labels – inside end)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58BFA-D574-4AF8-BA1B-17E6582610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36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// </a:t>
            </a:r>
            <a:r>
              <a:rPr lang="en-US" dirty="0" err="1" smtClean="0"/>
              <a:t>Mumblers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Make gridlines light grey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Y-axis font smaller and more grey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Y-axis fewer increments (right click – Format Axis – Axis Options – Major Unit)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Y-axis remove trailing zeroes (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. 10.0%)  - Format Axis – Number – Category: (Number or Decimal) – Decimal Places: 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X-axis font smaller and more grey (ONLY IF IT’S AN ORDINAL SCALE)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// Split-Attention</a:t>
            </a:r>
            <a:r>
              <a:rPr lang="en-US" baseline="0" dirty="0" smtClean="0"/>
              <a:t> Effect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Delete the legend on the right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Create text labels next to each 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Use the same color for the line and the text label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// Chunking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Limit your linen graph to only 4 colors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If you have more than 4 lines, color the other lines gray – they need to be readable but not obnoxiously large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OR, use similar colors for lines that are part of the same group (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. black for European countries, red for North American countries)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// Picture &amp; Wallpaper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Use thicker lines, darker colors for the lines that you want to draw attention 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Also make that text label larger and more bold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Keep all the other lines thinner and lighter color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Consider using annotations to bring even more attention to that line, or data points on that line (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. add data label to specific points, arrows, annotated text pointing to certain data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58BFA-D574-4AF8-BA1B-17E6582610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21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// Split-Attention Effect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Delete the legend on the right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Integrate the legend into</a:t>
            </a:r>
            <a:r>
              <a:rPr lang="en-US" baseline="0" dirty="0" smtClean="0"/>
              <a:t> each pie slice (right click – Add data labels THEN right-click a data label – Format Data Labels – check “Category Names”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// Chunking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Use no more than 4 colors on a pie chart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Turn all the pie slices grey or some other neutral color (click on pie – Format – Shape Fill – grey)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Also keep the white outlines around the slices (click on pie – Format – Shape Outline – white)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Add color only to the pie slices that are important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Group similar pie slices (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. European countries) with the same color, or different shades of the same color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// Picture &amp; Wallpaper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Use dark colors, warm colors on the important slices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Use lighter, cooler colors on the less important slices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Use larger and bold text for the category and data label on the important slices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Consider orienting the pie counter-clockwise, to move the important slices into the optical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58BFA-D574-4AF8-BA1B-17E6582610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7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dirty="0" smtClean="0"/>
              <a:t>// </a:t>
            </a:r>
            <a:r>
              <a:rPr lang="en-US" dirty="0" err="1" smtClean="0"/>
              <a:t>Mumblers</a:t>
            </a:r>
            <a:endParaRPr lang="en-US" dirty="0" smtClean="0"/>
          </a:p>
          <a:p>
            <a:pPr marL="171450" indent="-1714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Remove all horizontal</a:t>
            </a:r>
            <a:r>
              <a:rPr lang="en-US" baseline="0" dirty="0" smtClean="0"/>
              <a:t> and vertical lines from the table</a:t>
            </a:r>
          </a:p>
          <a:p>
            <a:pPr marL="171450" indent="-1714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baseline="0" dirty="0" smtClean="0"/>
              <a:t>Remove all color from the table, including color in the column headers and alternating bands of color in the table</a:t>
            </a:r>
          </a:p>
          <a:p>
            <a:pPr marL="171450" indent="-1714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baseline="0" dirty="0" smtClean="0"/>
              <a:t>Consider adding a light neutral color for the column headers, and add a modest line to separate the column headers from the table</a:t>
            </a:r>
          </a:p>
          <a:p>
            <a:pPr marL="171450" indent="-1714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baseline="0" dirty="0" smtClean="0"/>
              <a:t>Consider making the column header text smaller, lighter and italic. It just needs to be readable, not obnoxiously large</a:t>
            </a:r>
          </a:p>
          <a:p>
            <a:pPr marL="171450" indent="-1714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baseline="0" dirty="0" smtClean="0"/>
              <a:t>Add a light neutral line every 3-4 rows in the table, to help the eye find its way across many columns of data</a:t>
            </a:r>
          </a:p>
          <a:p>
            <a:pPr marL="171450" indent="-171450">
              <a:lnSpc>
                <a:spcPct val="140000"/>
              </a:lnSpc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baseline="0" dirty="0" smtClean="0"/>
              <a:t>// Chunking</a:t>
            </a:r>
          </a:p>
          <a:p>
            <a:pPr marL="171450" indent="-1714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baseline="0" dirty="0" smtClean="0"/>
              <a:t>Look for natural clusters in the rows. Separate them using lines or space or very light color. Add a large bold label for each group</a:t>
            </a:r>
          </a:p>
          <a:p>
            <a:pPr marL="171450" marR="0" indent="-17145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Look for natural clusters in the columns. Separate them using lines or space or very light color. Add a large bold label for each group</a:t>
            </a:r>
          </a:p>
          <a:p>
            <a:pPr marL="171450" indent="-171450">
              <a:lnSpc>
                <a:spcPct val="140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dirty="0" smtClean="0"/>
              <a:t>// Split-Attention Effect</a:t>
            </a:r>
          </a:p>
          <a:p>
            <a:pPr marL="171450" indent="-1714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Don’t leave a lot of trapped white space between the</a:t>
            </a:r>
            <a:r>
              <a:rPr lang="en-US" baseline="0" dirty="0" smtClean="0"/>
              <a:t> row header (first column of each row) and the data. Make that column more narrow or else right align that text to move it closer to the data</a:t>
            </a:r>
          </a:p>
          <a:p>
            <a:pPr marL="171450" indent="-1714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baseline="0" dirty="0" smtClean="0"/>
              <a:t>Consider repeating the column headers halfway through the table, or at the bottom of the table, to simplify lookup for the bottom rows of data</a:t>
            </a:r>
          </a:p>
          <a:p>
            <a:pPr marL="171450" indent="-171450">
              <a:lnSpc>
                <a:spcPct val="140000"/>
              </a:lnSpc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baseline="0" dirty="0" smtClean="0"/>
              <a:t>// Picture &amp; Wallpaper</a:t>
            </a:r>
          </a:p>
          <a:p>
            <a:pPr marL="171450" indent="-1714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baseline="0" dirty="0" smtClean="0"/>
              <a:t>Use color to highlight the important cell or cells. Just a light color is all you need</a:t>
            </a:r>
          </a:p>
          <a:p>
            <a:pPr marL="171450" indent="-1714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baseline="0" dirty="0" smtClean="0"/>
              <a:t>Consider making the text in the important cells darker and larger</a:t>
            </a:r>
          </a:p>
          <a:p>
            <a:pPr marL="171450" indent="-1714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baseline="0" dirty="0" smtClean="0"/>
              <a:t>Try to move the important rows higher on the table, and further left on the table, toward the </a:t>
            </a:r>
            <a:r>
              <a:rPr lang="en-US" baseline="0" smtClean="0"/>
              <a:t>optical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641580-AA27-4298-9C9D-B91468C7CA3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074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9C1-2852-47A0-853D-09E9E7846BD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CC0A-321C-4C17-9812-92D1A1C2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4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9C1-2852-47A0-853D-09E9E7846BD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CC0A-321C-4C17-9812-92D1A1C2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9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9C1-2852-47A0-853D-09E9E7846BD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CC0A-321C-4C17-9812-92D1A1C2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49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F957-AE9F-431D-9ABF-6621679521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DC0-3E16-4747-8AD3-A6D67C2CE8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321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sz="2400"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sz="2000"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sz="1800"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sz="1800"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F957-AE9F-431D-9ABF-6621679521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DC0-3E16-4747-8AD3-A6D67C2CE8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52400" y="76200"/>
            <a:ext cx="8839200" cy="67056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31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F957-AE9F-431D-9ABF-6621679521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DC0-3E16-4747-8AD3-A6D67C2CE8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741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F957-AE9F-431D-9ABF-6621679521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DC0-3E16-4747-8AD3-A6D67C2CE8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899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F957-AE9F-431D-9ABF-6621679521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DC0-3E16-4747-8AD3-A6D67C2CE8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096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F957-AE9F-431D-9ABF-6621679521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DC0-3E16-4747-8AD3-A6D67C2CE8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7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F957-AE9F-431D-9ABF-6621679521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DC0-3E16-4747-8AD3-A6D67C2CE8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1021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F957-AE9F-431D-9ABF-6621679521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DC0-3E16-4747-8AD3-A6D67C2CE8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61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9C1-2852-47A0-853D-09E9E7846BD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CC0A-321C-4C17-9812-92D1A1C2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9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F957-AE9F-431D-9ABF-6621679521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DC0-3E16-4747-8AD3-A6D67C2CE8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763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F957-AE9F-431D-9ABF-6621679521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DC0-3E16-4747-8AD3-A6D67C2CE8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11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F957-AE9F-431D-9ABF-6621679521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DC0-3E16-4747-8AD3-A6D67C2CE8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21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9C1-2852-47A0-853D-09E9E7846BD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CC0A-321C-4C17-9812-92D1A1C2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49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9C1-2852-47A0-853D-09E9E7846BD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CC0A-321C-4C17-9812-92D1A1C2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1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9C1-2852-47A0-853D-09E9E7846BD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CC0A-321C-4C17-9812-92D1A1C2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9C1-2852-47A0-853D-09E9E7846BD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CC0A-321C-4C17-9812-92D1A1C2EB7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52400" y="76200"/>
            <a:ext cx="8839200" cy="67056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97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9C1-2852-47A0-853D-09E9E7846BD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CC0A-321C-4C17-9812-92D1A1C2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5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9C1-2852-47A0-853D-09E9E7846BD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CC0A-321C-4C17-9812-92D1A1C2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8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09C1-2852-47A0-853D-09E9E7846BD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CC0A-321C-4C17-9812-92D1A1C2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0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B09C1-2852-47A0-853D-09E9E7846BD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2016, Insights Works. info@speakingppt.com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7CC0A-321C-4C17-9812-92D1A1C2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5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AF957-AE9F-431D-9ABF-6621679521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A5DC0-3E16-4747-8AD3-A6D67C2CE8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84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63040699"/>
              </p:ext>
            </p:extLst>
          </p:nvPr>
        </p:nvGraphicFramePr>
        <p:xfrm>
          <a:off x="457200" y="1469395"/>
          <a:ext cx="8229600" cy="5388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1143000"/>
          </a:xfrm>
        </p:spPr>
        <p:txBody>
          <a:bodyPr/>
          <a:lstStyle/>
          <a:p>
            <a:r>
              <a:rPr lang="en-US" dirty="0" smtClean="0"/>
              <a:t>Customers are most interested in mobile access, email storage and ease of setup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1338590"/>
            <a:ext cx="7086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Features ranked “very important” (scale of 1-100)</a:t>
            </a:r>
          </a:p>
        </p:txBody>
      </p:sp>
    </p:spTree>
    <p:extLst>
      <p:ext uri="{BB962C8B-B14F-4D97-AF65-F5344CB8AC3E}">
        <p14:creationId xmlns:p14="http://schemas.microsoft.com/office/powerpoint/2010/main" val="19125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Seattle sales spiked in May and September due to locally-run promotions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4311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516894" y="3564895"/>
            <a:ext cx="1752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Sales ($USD Millions)</a:t>
            </a:r>
          </a:p>
        </p:txBody>
      </p:sp>
    </p:spTree>
    <p:extLst>
      <p:ext uri="{BB962C8B-B14F-4D97-AF65-F5344CB8AC3E}">
        <p14:creationId xmlns:p14="http://schemas.microsoft.com/office/powerpoint/2010/main" val="242759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58% sales from North America and APAC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5428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01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641" y="301625"/>
            <a:ext cx="8778764" cy="75466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Training Delivered To date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194532"/>
              </p:ext>
            </p:extLst>
          </p:nvPr>
        </p:nvGraphicFramePr>
        <p:xfrm>
          <a:off x="302404" y="1254370"/>
          <a:ext cx="8527271" cy="330044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07271"/>
                <a:gridCol w="1743075"/>
                <a:gridCol w="611886"/>
                <a:gridCol w="536254"/>
                <a:gridCol w="633755"/>
                <a:gridCol w="845007"/>
                <a:gridCol w="373753"/>
                <a:gridCol w="568754"/>
                <a:gridCol w="682506"/>
                <a:gridCol w="724139"/>
                <a:gridCol w="900871"/>
              </a:tblGrid>
              <a:tr h="6182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Curriculum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Title</a:t>
                      </a:r>
                      <a:endParaRPr lang="en-US" sz="12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 smtClean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Worldwide</a:t>
                      </a:r>
                      <a:endParaRPr lang="en-US" sz="12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 smtClean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Europe</a:t>
                      </a:r>
                      <a:endParaRPr lang="en-US" sz="12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 smtClean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Planned</a:t>
                      </a:r>
                      <a:endParaRPr lang="en-US" sz="12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 smtClean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Funded by HQ</a:t>
                      </a:r>
                      <a:endParaRPr lang="en-US" sz="12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 smtClean="0">
                          <a:ln>
                            <a:solidFill>
                              <a:schemeClr val="bg1"/>
                            </a:solidFill>
                          </a:ln>
                          <a:effectLst/>
                        </a:rPr>
                        <a:t>Funded by Field</a:t>
                      </a:r>
                      <a:endParaRPr lang="en-US" sz="12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2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Conducts</a:t>
                      </a:r>
                      <a:endParaRPr lang="en-US" sz="10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Students</a:t>
                      </a:r>
                      <a:endParaRPr lang="en-US" sz="10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u="none" strike="noStrike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Eval</a:t>
                      </a:r>
                      <a:r>
                        <a:rPr lang="en-US" sz="1000" b="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 Score</a:t>
                      </a:r>
                      <a:endParaRPr lang="en-US" sz="10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Conducts</a:t>
                      </a:r>
                      <a:endParaRPr lang="en-US" sz="10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Students</a:t>
                      </a:r>
                      <a:endParaRPr lang="en-US" sz="10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u="none" strike="noStrike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Eval</a:t>
                      </a:r>
                      <a:r>
                        <a:rPr lang="en-US" sz="1000" b="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 Score</a:t>
                      </a:r>
                      <a:endParaRPr lang="en-US" sz="10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FDA"/>
                    </a:solidFill>
                  </a:tcPr>
                </a:tc>
              </a:tr>
              <a:tr h="251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Presenting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EP Boot Camp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1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smtClean="0">
                          <a:effectLst/>
                        </a:rPr>
                        <a:t>Presenting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EP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Boot Camp 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4.83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1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smtClean="0">
                          <a:effectLst/>
                        </a:rPr>
                        <a:t>Presenting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Advanced EP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1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smtClean="0">
                          <a:effectLst/>
                        </a:rPr>
                        <a:t>Presenting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Delivery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Skills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1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Presenting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Handling QA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1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Leadership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Situational Leadership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1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Leadership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Delegation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1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Leadership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Negotiation Skills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1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Leadership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Conflict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Mgmt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8" marR="7728" marT="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08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1050</Words>
  <Application>Microsoft Office PowerPoint</Application>
  <PresentationFormat>On-screen Show (4:3)</PresentationFormat>
  <Paragraphs>198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7_Office Theme</vt:lpstr>
      <vt:lpstr>Customers are most interested in mobile access, email storage and ease of setup</vt:lpstr>
      <vt:lpstr>Seattle sales spiked in May and September due to locally-run promotions</vt:lpstr>
      <vt:lpstr>58% sales from North America and APAC</vt:lpstr>
      <vt:lpstr>Training Delivered To date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Customers are most interested in mobile access, email storage and ease of setup</dc:title>
  <dc:creator>IWorks</dc:creator>
  <cp:lastModifiedBy>IWorks</cp:lastModifiedBy>
  <cp:revision>8</cp:revision>
  <dcterms:created xsi:type="dcterms:W3CDTF">2015-05-20T03:35:39Z</dcterms:created>
  <dcterms:modified xsi:type="dcterms:W3CDTF">2016-07-26T23:46:58Z</dcterms:modified>
</cp:coreProperties>
</file>